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73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025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57741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8379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19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4951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86784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8064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56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715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24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43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20641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29/03/2020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81479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4F34A1-7864-4C25-BD88-B23FF7CFCF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Présentation orale</a:t>
            </a:r>
            <a:br>
              <a:rPr lang="fr-FR"/>
            </a:b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B6C818A-99F0-4ED3-A5C2-5A6C4DC106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Expérience de Stern et Gerlach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898149-96BA-442B-BB94-24E3CE940FEC}"/>
              </a:ext>
            </a:extLst>
          </p:cNvPr>
          <p:cNvSpPr txBox="1"/>
          <p:nvPr/>
        </p:nvSpPr>
        <p:spPr>
          <a:xfrm>
            <a:off x="9679463" y="366864"/>
            <a:ext cx="2206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Benjamin Vigneron</a:t>
            </a:r>
          </a:p>
          <a:p>
            <a:r>
              <a:rPr lang="fr-FR" dirty="0"/>
              <a:t>Lucas Wagner</a:t>
            </a:r>
          </a:p>
        </p:txBody>
      </p:sp>
    </p:spTree>
    <p:extLst>
      <p:ext uri="{BB962C8B-B14F-4D97-AF65-F5344CB8AC3E}">
        <p14:creationId xmlns:p14="http://schemas.microsoft.com/office/powerpoint/2010/main" val="221287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852B06E-83C7-41A3-A35B-BB8A84406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82" y="3255155"/>
            <a:ext cx="4263398" cy="63104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04D9A7-F2F4-4552-B769-40DBF6DDE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39658" y="302723"/>
            <a:ext cx="4267199" cy="625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674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95E3701-B0F0-4C0D-A8BE-40D69E9F6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25" y="3791417"/>
            <a:ext cx="11376067" cy="1649528"/>
          </a:xfrm>
          <a:prstGeom prst="rect">
            <a:avLst/>
          </a:prstGeom>
        </p:spPr>
      </p:pic>
      <p:pic>
        <p:nvPicPr>
          <p:cNvPr id="3" name="Image 2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CDAEB05-C722-4B8A-A39D-A0975C42A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904" y="738710"/>
            <a:ext cx="11355488" cy="2327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56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4A55540-2127-40D4-87B5-0B983D8A0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10466" y="-652367"/>
            <a:ext cx="5571067" cy="816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15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F00640C-9EF0-4CE1-B121-E0A28D9A90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911" y="826598"/>
            <a:ext cx="4767662" cy="83209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60EAB02-17DD-4ED5-A930-9F92067A9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530" y="3016113"/>
            <a:ext cx="3688939" cy="83209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E71FE5-0C8C-4B82-A195-CB0523F06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460" y="5205628"/>
            <a:ext cx="8588037" cy="82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73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A4F22366-A532-4CDA-92A4-50F40DD42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26083" y="-944798"/>
            <a:ext cx="5939833" cy="874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4568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F00640C-9EF0-4CE1-B121-E0A28D9A90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911" y="826598"/>
            <a:ext cx="4767662" cy="83209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60EAB02-17DD-4ED5-A930-9F92067A9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1530" y="3016113"/>
            <a:ext cx="3688939" cy="83209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E71FE5-0C8C-4B82-A195-CB0523F06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460" y="5205628"/>
            <a:ext cx="8588037" cy="82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7882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texte, carte&#10;&#10;Description générée automatiquement">
            <a:extLst>
              <a:ext uri="{FF2B5EF4-FFF2-40B4-BE49-F238E27FC236}">
                <a16:creationId xmlns:a16="http://schemas.microsoft.com/office/drawing/2014/main" id="{A4F22366-A532-4CDA-92A4-50F40DD42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126083" y="-944798"/>
            <a:ext cx="5939833" cy="874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7069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objet, antenne&#10;&#10;Description générée automatiquement">
            <a:extLst>
              <a:ext uri="{FF2B5EF4-FFF2-40B4-BE49-F238E27FC236}">
                <a16:creationId xmlns:a16="http://schemas.microsoft.com/office/drawing/2014/main" id="{651588DF-FCEE-4C40-A90F-01A949544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84" y="1443482"/>
            <a:ext cx="5294716" cy="397103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2DE874F-3170-4948-BAA9-710146C100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443482"/>
            <a:ext cx="5294715" cy="39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098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8204FE2-B5F1-48EF-B5A1-05991559A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272" y="1443482"/>
            <a:ext cx="5294716" cy="3971037"/>
          </a:xfrm>
          <a:prstGeom prst="rect">
            <a:avLst/>
          </a:prstGeom>
        </p:spPr>
      </p:pic>
      <p:pic>
        <p:nvPicPr>
          <p:cNvPr id="3" name="Image 2" descr="Une image contenant objet, antenne&#10;&#10;Description générée automatiquement">
            <a:extLst>
              <a:ext uri="{FF2B5EF4-FFF2-40B4-BE49-F238E27FC236}">
                <a16:creationId xmlns:a16="http://schemas.microsoft.com/office/drawing/2014/main" id="{DBA11B1F-96A4-4FA1-A58E-0E12A1BD2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85" y="1443483"/>
            <a:ext cx="5294715" cy="39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5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12F1E0-44E7-4364-B6AD-CF843CB77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fr-FR" dirty="0"/>
              <a:t>Table des matières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9890D3-B522-4A4E-9057-460A8CA32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fr-FR" sz="2400" dirty="0"/>
              <a:t>Introduction</a:t>
            </a:r>
          </a:p>
          <a:p>
            <a:pPr lvl="1"/>
            <a:r>
              <a:rPr lang="fr-FR" dirty="0"/>
              <a:t>Bref historique</a:t>
            </a:r>
          </a:p>
          <a:p>
            <a:pPr lvl="1"/>
            <a:r>
              <a:rPr lang="fr-FR" dirty="0"/>
              <a:t>Objectifs du laboratoire</a:t>
            </a:r>
          </a:p>
          <a:p>
            <a:r>
              <a:rPr lang="fr-FR" sz="2400" dirty="0"/>
              <a:t>Présentation du montage</a:t>
            </a:r>
          </a:p>
          <a:p>
            <a:r>
              <a:rPr lang="fr-FR" sz="2400" dirty="0"/>
              <a:t>Vérification de la loi de Langmuir</a:t>
            </a:r>
          </a:p>
          <a:p>
            <a:r>
              <a:rPr lang="fr-FR" sz="2400" dirty="0"/>
              <a:t>Distribution spatiale du jet non-défléchi</a:t>
            </a:r>
          </a:p>
          <a:p>
            <a:r>
              <a:rPr lang="fr-FR" sz="2400" dirty="0"/>
              <a:t>Distribution spatiale du jet défléchi</a:t>
            </a:r>
          </a:p>
          <a:p>
            <a:r>
              <a:rPr lang="fr-FR" sz="2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26193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E0AD424B-948F-463A-B6D5-58F7B0D5DE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6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A81CFA1-BC66-4DEE-9FA6-01E42E306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1. 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CE69D3-6BA6-49A1-ACAC-578451E8B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r-FR" sz="2000" dirty="0">
                <a:solidFill>
                  <a:srgbClr val="FFFFFF"/>
                </a:solidFill>
              </a:rPr>
              <a:t>HISTORIQUE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C160251-F00B-4953-B2CC-093C4182DD32}"/>
              </a:ext>
            </a:extLst>
          </p:cNvPr>
          <p:cNvSpPr txBox="1"/>
          <p:nvPr/>
        </p:nvSpPr>
        <p:spPr>
          <a:xfrm>
            <a:off x="464975" y="2390542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8435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8FE97046-9DF3-4C8D-ADEA-95644A5EFEFC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12496799" y="189159"/>
            <a:ext cx="214748364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6017A94A-70F6-4102-8CDB-CAB3A0040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2286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83AE4E5B-E028-4FD0-9AFF-A7AD454B4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438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0">
            <a:extLst>
              <a:ext uri="{FF2B5EF4-FFF2-40B4-BE49-F238E27FC236}">
                <a16:creationId xmlns:a16="http://schemas.microsoft.com/office/drawing/2014/main" id="{4098D059-CA89-4B98-86EB-3ECC83A81D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79934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0AA5013C-7966-47F8-9B27-2DA41F0754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743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DC3D29CF-D1F4-44BF-B528-2F3051BF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2895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94D6563A-149C-4FA3-B0AB-5D315299F0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048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F6A4D1F4-8770-44B5-BCED-13266A4BB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505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8EDB80AE-98A4-4075-BDD7-3B4CAABED6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505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4A3F287D-975C-4A17-8F99-CC27792D4D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3810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6" name="Rectangle 29">
            <a:extLst>
              <a:ext uri="{FF2B5EF4-FFF2-40B4-BE49-F238E27FC236}">
                <a16:creationId xmlns:a16="http://schemas.microsoft.com/office/drawing/2014/main" id="{42A6BA77-94B0-4608-9C81-35959BE039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0" y="396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9C066941-8177-4E03-8955-7DC72774D7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426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Rectangle 31">
            <a:extLst>
              <a:ext uri="{FF2B5EF4-FFF2-40B4-BE49-F238E27FC236}">
                <a16:creationId xmlns:a16="http://schemas.microsoft.com/office/drawing/2014/main" id="{373112EB-2F4B-4992-911E-0F1B396CF7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426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" name="Rectangle 32">
            <a:extLst>
              <a:ext uri="{FF2B5EF4-FFF2-40B4-BE49-F238E27FC236}">
                <a16:creationId xmlns:a16="http://schemas.microsoft.com/office/drawing/2014/main" id="{52870DA3-1B21-4040-B0DB-F254C66598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72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0" name="Rectangle 33">
            <a:extLst>
              <a:ext uri="{FF2B5EF4-FFF2-40B4-BE49-F238E27FC236}">
                <a16:creationId xmlns:a16="http://schemas.microsoft.com/office/drawing/2014/main" id="{7518501E-1BF5-48E4-A46C-135686708F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572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Rectangle 34">
            <a:extLst>
              <a:ext uri="{FF2B5EF4-FFF2-40B4-BE49-F238E27FC236}">
                <a16:creationId xmlns:a16="http://schemas.microsoft.com/office/drawing/2014/main" id="{935050A9-68CD-4E26-B562-DFAD74FE1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472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Rectangle 35">
            <a:extLst>
              <a:ext uri="{FF2B5EF4-FFF2-40B4-BE49-F238E27FC236}">
                <a16:creationId xmlns:a16="http://schemas.microsoft.com/office/drawing/2014/main" id="{E0C782AA-048A-4F2E-B083-7ABF19949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876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4" name="Image 63">
            <a:extLst>
              <a:ext uri="{FF2B5EF4-FFF2-40B4-BE49-F238E27FC236}">
                <a16:creationId xmlns:a16="http://schemas.microsoft.com/office/drawing/2014/main" id="{AAC991C6-B4F3-4B6C-91AC-E6EE89588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352" y="1795822"/>
            <a:ext cx="2699575" cy="981665"/>
          </a:xfrm>
          <a:prstGeom prst="rect">
            <a:avLst/>
          </a:prstGeom>
        </p:spPr>
      </p:pic>
      <p:pic>
        <p:nvPicPr>
          <p:cNvPr id="66" name="Image 65">
            <a:extLst>
              <a:ext uri="{FF2B5EF4-FFF2-40B4-BE49-F238E27FC236}">
                <a16:creationId xmlns:a16="http://schemas.microsoft.com/office/drawing/2014/main" id="{25AFBEBA-3A2A-450B-96EB-2D50A03ABD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174" y="4004476"/>
            <a:ext cx="4632226" cy="1135048"/>
          </a:xfrm>
          <a:prstGeom prst="rect">
            <a:avLst/>
          </a:prstGeom>
        </p:spPr>
      </p:pic>
      <p:pic>
        <p:nvPicPr>
          <p:cNvPr id="68" name="Image 67">
            <a:extLst>
              <a:ext uri="{FF2B5EF4-FFF2-40B4-BE49-F238E27FC236}">
                <a16:creationId xmlns:a16="http://schemas.microsoft.com/office/drawing/2014/main" id="{8CF01C2E-55B6-4494-AEB3-45CBDCF486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073" y="1726429"/>
            <a:ext cx="3129054" cy="113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789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C65269A-51F3-4F78-99AB-B2A4E88FB5E2}"/>
              </a:ext>
            </a:extLst>
          </p:cNvPr>
          <p:cNvSpPr txBox="1"/>
          <p:nvPr/>
        </p:nvSpPr>
        <p:spPr>
          <a:xfrm>
            <a:off x="838200" y="963877"/>
            <a:ext cx="3494362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Objectifs du laboratoire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507E82D-FA3B-4B2C-8F6F-3DE787487228}"/>
              </a:ext>
            </a:extLst>
          </p:cNvPr>
          <p:cNvSpPr txBox="1"/>
          <p:nvPr/>
        </p:nvSpPr>
        <p:spPr>
          <a:xfrm>
            <a:off x="4976031" y="320040"/>
            <a:ext cx="6377769" cy="6217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Déterminer les conditions expérimentales de production et de détection d’un jet atomique de potassium. (présentation du montage)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Vérifier la loi de Langmuir. (Expérience 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Mesurer la distribution spatiale du jet atomique non-défléchi. (Expérience 2)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Déterminer les conditions optimales d’observation du phénomène de quantification spatiale.</a:t>
            </a:r>
          </a:p>
          <a:p>
            <a:pPr marL="228600" lvl="1">
              <a:lnSpc>
                <a:spcPct val="90000"/>
              </a:lnSpc>
              <a:spcAft>
                <a:spcPts val="600"/>
              </a:spcAft>
            </a:pPr>
            <a:endParaRPr lang="fr-FR" sz="20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Mesurer la distribution spatiale du jet atomique défléchi. (Expérience 3)</a:t>
            </a:r>
          </a:p>
          <a:p>
            <a:pPr marL="446088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Mettre en évidence le phénomène de déflexion magnétique d’un jet atomique dans un champ magnétique non uniforme.</a:t>
            </a:r>
          </a:p>
          <a:p>
            <a:pPr marL="446088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Évaluer l’ordre de grandeur du gradient moyen du champ magnétique non uniforme responsable de la déflexion magnétique du jet de potassium.</a:t>
            </a:r>
          </a:p>
        </p:txBody>
      </p:sp>
    </p:spTree>
    <p:extLst>
      <p:ext uri="{BB962C8B-B14F-4D97-AF65-F5344CB8AC3E}">
        <p14:creationId xmlns:p14="http://schemas.microsoft.com/office/powerpoint/2010/main" val="356563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table, assis, cuisine&#10;&#10;Description générée automatiquement">
            <a:extLst>
              <a:ext uri="{FF2B5EF4-FFF2-40B4-BE49-F238E27FC236}">
                <a16:creationId xmlns:a16="http://schemas.microsoft.com/office/drawing/2014/main" id="{B9B95AB2-DA48-4CD2-A696-F16EACDF3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574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table, blanc, ordinateur&#10;&#10;Description générée automatiquement">
            <a:extLst>
              <a:ext uri="{FF2B5EF4-FFF2-40B4-BE49-F238E27FC236}">
                <a16:creationId xmlns:a16="http://schemas.microsoft.com/office/drawing/2014/main" id="{920CDFDF-45FD-46DC-9274-DBE086D86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1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D4F2951-7D77-4937-877A-625A5EBA0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55" y="1889976"/>
            <a:ext cx="4299513" cy="66466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2907166-632C-4026-9C5B-F632B7460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489" y="1627801"/>
            <a:ext cx="5426756" cy="118900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07D1DF1-687F-4BEA-B314-16E3C61415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811" y="3296523"/>
            <a:ext cx="5950288" cy="66466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9BAAB59-41ED-430A-8EE0-71772955E8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357" y="4703070"/>
            <a:ext cx="4691195" cy="92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24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BB19DB3-7906-499A-B2D3-8E4EF2ABD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07" y="456638"/>
            <a:ext cx="7269487" cy="545211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A60C5B8-BC88-4818-B9D4-0E4F40E36FD2}"/>
              </a:ext>
            </a:extLst>
          </p:cNvPr>
          <p:cNvSpPr txBox="1"/>
          <p:nvPr/>
        </p:nvSpPr>
        <p:spPr>
          <a:xfrm>
            <a:off x="7753350" y="1828115"/>
            <a:ext cx="333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L"/>
            </a:pPr>
            <a:r>
              <a:rPr lang="fr-FR" sz="2400" dirty="0">
                <a:sym typeface="Symbol" panose="05050102010706020507" pitchFamily="18" charset="2"/>
              </a:rPr>
              <a:t>= 15 077 K</a:t>
            </a:r>
          </a:p>
          <a:p>
            <a:r>
              <a:rPr lang="fr-FR" sz="2400" dirty="0">
                <a:sym typeface="Symbol" panose="05050102010706020507" pitchFamily="18" charset="2"/>
              </a:rPr>
              <a:t> = 1,30 eV</a:t>
            </a:r>
            <a:endParaRPr lang="fr-FR" sz="24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DFD8454-4922-485A-B621-2414EB6CE0F0}"/>
              </a:ext>
            </a:extLst>
          </p:cNvPr>
          <p:cNvSpPr txBox="1"/>
          <p:nvPr/>
        </p:nvSpPr>
        <p:spPr>
          <a:xfrm>
            <a:off x="8143875" y="1169975"/>
            <a:ext cx="255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Expérience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5B0DE6B-DABE-4334-828B-09D5C7D70D24}"/>
              </a:ext>
            </a:extLst>
          </p:cNvPr>
          <p:cNvSpPr txBox="1"/>
          <p:nvPr/>
        </p:nvSpPr>
        <p:spPr>
          <a:xfrm>
            <a:off x="8143875" y="3295650"/>
            <a:ext cx="2276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Théorie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A4942FB-4F3B-445F-8B3D-F151C2491717}"/>
              </a:ext>
            </a:extLst>
          </p:cNvPr>
          <p:cNvSpPr txBox="1"/>
          <p:nvPr/>
        </p:nvSpPr>
        <p:spPr>
          <a:xfrm>
            <a:off x="7753350" y="4198889"/>
            <a:ext cx="333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L"/>
            </a:pPr>
            <a:r>
              <a:rPr lang="fr-FR" sz="2400" dirty="0">
                <a:sym typeface="Symbol" panose="05050102010706020507" pitchFamily="18" charset="2"/>
              </a:rPr>
              <a:t>= 10 497 K</a:t>
            </a:r>
          </a:p>
          <a:p>
            <a:r>
              <a:rPr lang="fr-FR" sz="2400" dirty="0">
                <a:sym typeface="Symbol" panose="05050102010706020507" pitchFamily="18" charset="2"/>
              </a:rPr>
              <a:t> = 0,90 eV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268878954"/>
      </p:ext>
    </p:extLst>
  </p:cSld>
  <p:clrMapOvr>
    <a:masterClrMapping/>
  </p:clrMapOvr>
</p:sld>
</file>

<file path=ppt/theme/theme1.xml><?xml version="1.0" encoding="utf-8"?>
<a:theme xmlns:a="http://schemas.openxmlformats.org/drawingml/2006/main" name="Cadrag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TM10001105[[fn=Cadrage]]</Template>
  <TotalTime>670</TotalTime>
  <Words>190</Words>
  <Application>Microsoft Office PowerPoint</Application>
  <PresentationFormat>Grand écran</PresentationFormat>
  <Paragraphs>49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2" baseType="lpstr">
      <vt:lpstr>Arial</vt:lpstr>
      <vt:lpstr>Franklin Gothic Book</vt:lpstr>
      <vt:lpstr>Symbol</vt:lpstr>
      <vt:lpstr>Cadrage</vt:lpstr>
      <vt:lpstr>Présentation orale </vt:lpstr>
      <vt:lpstr>Table des matières</vt:lpstr>
      <vt:lpstr>1. Introduction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orale </dc:title>
  <dc:creator>Benjamin Vigneron</dc:creator>
  <cp:lastModifiedBy>Benjamin Vigneron</cp:lastModifiedBy>
  <cp:revision>9</cp:revision>
  <dcterms:created xsi:type="dcterms:W3CDTF">2020-03-27T20:50:17Z</dcterms:created>
  <dcterms:modified xsi:type="dcterms:W3CDTF">2020-03-29T18:25:42Z</dcterms:modified>
</cp:coreProperties>
</file>